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3084" y="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C1512-126D-40F9-A175-AA22F5F3FFEB}" type="datetimeFigureOut">
              <a:rPr lang="de-CH" smtClean="0"/>
              <a:t>22.01.2021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5DF29-B655-4E6D-B274-6C12C62CA70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5542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5DF29-B655-4E6D-B274-6C12C62CA705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5569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6214-B588-4AA1-9B4A-D7201568B3F4}" type="datetimeFigureOut">
              <a:rPr lang="de-CH" smtClean="0"/>
              <a:t>22.01.2021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338B-2C62-492E-B953-284F6E3B964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58046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6214-B588-4AA1-9B4A-D7201568B3F4}" type="datetimeFigureOut">
              <a:rPr lang="de-CH" smtClean="0"/>
              <a:t>22.01.2021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338B-2C62-492E-B953-284F6E3B964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71775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6214-B588-4AA1-9B4A-D7201568B3F4}" type="datetimeFigureOut">
              <a:rPr lang="de-CH" smtClean="0"/>
              <a:t>22.01.2021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338B-2C62-492E-B953-284F6E3B964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53108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6214-B588-4AA1-9B4A-D7201568B3F4}" type="datetimeFigureOut">
              <a:rPr lang="de-CH" smtClean="0"/>
              <a:t>22.01.2021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338B-2C62-492E-B953-284F6E3B964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0879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6214-B588-4AA1-9B4A-D7201568B3F4}" type="datetimeFigureOut">
              <a:rPr lang="de-CH" smtClean="0"/>
              <a:t>22.01.2021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338B-2C62-492E-B953-284F6E3B964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93111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6214-B588-4AA1-9B4A-D7201568B3F4}" type="datetimeFigureOut">
              <a:rPr lang="de-CH" smtClean="0"/>
              <a:t>22.01.2021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338B-2C62-492E-B953-284F6E3B964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16268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6214-B588-4AA1-9B4A-D7201568B3F4}" type="datetimeFigureOut">
              <a:rPr lang="de-CH" smtClean="0"/>
              <a:t>22.01.2021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338B-2C62-492E-B953-284F6E3B964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59302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6214-B588-4AA1-9B4A-D7201568B3F4}" type="datetimeFigureOut">
              <a:rPr lang="de-CH" smtClean="0"/>
              <a:t>22.01.2021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338B-2C62-492E-B953-284F6E3B964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52492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6214-B588-4AA1-9B4A-D7201568B3F4}" type="datetimeFigureOut">
              <a:rPr lang="de-CH" smtClean="0"/>
              <a:t>22.01.2021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338B-2C62-492E-B953-284F6E3B964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45611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6214-B588-4AA1-9B4A-D7201568B3F4}" type="datetimeFigureOut">
              <a:rPr lang="de-CH" smtClean="0"/>
              <a:t>22.01.2021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338B-2C62-492E-B953-284F6E3B964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72365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6214-B588-4AA1-9B4A-D7201568B3F4}" type="datetimeFigureOut">
              <a:rPr lang="de-CH" smtClean="0"/>
              <a:t>22.01.2021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338B-2C62-492E-B953-284F6E3B964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0807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6214-B588-4AA1-9B4A-D7201568B3F4}" type="datetimeFigureOut">
              <a:rPr lang="de-CH" smtClean="0"/>
              <a:t>22.01.2021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3338B-2C62-492E-B953-284F6E3B964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8000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uppieren 48"/>
          <p:cNvGrpSpPr/>
          <p:nvPr/>
        </p:nvGrpSpPr>
        <p:grpSpPr>
          <a:xfrm>
            <a:off x="322859" y="1547482"/>
            <a:ext cx="6463752" cy="7882195"/>
            <a:chOff x="322859" y="995032"/>
            <a:chExt cx="6463752" cy="7882195"/>
          </a:xfrm>
        </p:grpSpPr>
        <p:grpSp>
          <p:nvGrpSpPr>
            <p:cNvPr id="34" name="Gruppieren 33"/>
            <p:cNvGrpSpPr/>
            <p:nvPr/>
          </p:nvGrpSpPr>
          <p:grpSpPr>
            <a:xfrm>
              <a:off x="761819" y="995032"/>
              <a:ext cx="5068707" cy="5089568"/>
              <a:chOff x="761819" y="995032"/>
              <a:chExt cx="5068707" cy="5089568"/>
            </a:xfrm>
          </p:grpSpPr>
          <p:sp>
            <p:nvSpPr>
              <p:cNvPr id="4" name="Rechteck 3"/>
              <p:cNvSpPr/>
              <p:nvPr/>
            </p:nvSpPr>
            <p:spPr>
              <a:xfrm>
                <a:off x="761821" y="1982621"/>
                <a:ext cx="1272077" cy="4529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1400"/>
                  </a:lnSpc>
                </a:pPr>
                <a:r>
                  <a:rPr lang="de-CH" sz="1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Sanitär-Anlagen</a:t>
                </a:r>
              </a:p>
            </p:txBody>
          </p:sp>
          <p:sp>
            <p:nvSpPr>
              <p:cNvPr id="5" name="Rechteck 4"/>
              <p:cNvSpPr/>
              <p:nvPr/>
            </p:nvSpPr>
            <p:spPr>
              <a:xfrm>
                <a:off x="761821" y="995032"/>
                <a:ext cx="1947196" cy="98758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ts val="1400"/>
                  </a:lnSpc>
                </a:pPr>
                <a:r>
                  <a:rPr lang="de-CH" sz="1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Büro</a:t>
                </a:r>
              </a:p>
            </p:txBody>
          </p:sp>
          <p:sp>
            <p:nvSpPr>
              <p:cNvPr id="6" name="Rechteck 5"/>
              <p:cNvSpPr/>
              <p:nvPr/>
            </p:nvSpPr>
            <p:spPr>
              <a:xfrm>
                <a:off x="2709017" y="995032"/>
                <a:ext cx="1264777" cy="98758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ts val="1400"/>
                  </a:lnSpc>
                </a:pPr>
                <a:r>
                  <a:rPr lang="de-CH" sz="1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Besprechung</a:t>
                </a:r>
              </a:p>
            </p:txBody>
          </p:sp>
          <p:sp>
            <p:nvSpPr>
              <p:cNvPr id="7" name="Rechteck 6"/>
              <p:cNvSpPr/>
              <p:nvPr/>
            </p:nvSpPr>
            <p:spPr>
              <a:xfrm>
                <a:off x="2033898" y="1982621"/>
                <a:ext cx="1939896" cy="137587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ts val="1400"/>
                  </a:lnSpc>
                </a:pPr>
                <a:r>
                  <a:rPr lang="de-CH" sz="1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Ausstellung / Verkauf</a:t>
                </a:r>
              </a:p>
            </p:txBody>
          </p:sp>
          <p:sp>
            <p:nvSpPr>
              <p:cNvPr id="8" name="Rechteck 7"/>
              <p:cNvSpPr/>
              <p:nvPr/>
            </p:nvSpPr>
            <p:spPr>
              <a:xfrm>
                <a:off x="761820" y="2435547"/>
                <a:ext cx="1272077" cy="91440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ts val="1400"/>
                  </a:lnSpc>
                </a:pPr>
                <a:r>
                  <a:rPr lang="de-CH" sz="1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Pause</a:t>
                </a:r>
              </a:p>
            </p:txBody>
          </p:sp>
          <p:sp>
            <p:nvSpPr>
              <p:cNvPr id="9" name="Rechteck 8"/>
              <p:cNvSpPr/>
              <p:nvPr/>
            </p:nvSpPr>
            <p:spPr>
              <a:xfrm>
                <a:off x="1700613" y="3358496"/>
                <a:ext cx="2273181" cy="254664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ts val="1400"/>
                  </a:lnSpc>
                </a:pPr>
                <a:r>
                  <a:rPr lang="de-CH" sz="1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Werkstatt</a:t>
                </a:r>
              </a:p>
            </p:txBody>
          </p:sp>
          <p:sp>
            <p:nvSpPr>
              <p:cNvPr id="10" name="Rechteck 9"/>
              <p:cNvSpPr/>
              <p:nvPr/>
            </p:nvSpPr>
            <p:spPr>
              <a:xfrm>
                <a:off x="761819" y="3358494"/>
                <a:ext cx="938794" cy="254664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ts val="1400"/>
                  </a:lnSpc>
                </a:pPr>
                <a:r>
                  <a:rPr lang="de-CH" sz="1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Lager</a:t>
                </a:r>
              </a:p>
            </p:txBody>
          </p:sp>
          <p:sp>
            <p:nvSpPr>
              <p:cNvPr id="11" name="Ellipse 10"/>
              <p:cNvSpPr/>
              <p:nvPr/>
            </p:nvSpPr>
            <p:spPr>
              <a:xfrm>
                <a:off x="3135062" y="4662439"/>
                <a:ext cx="206343" cy="206343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ts val="1400"/>
                  </a:lnSpc>
                </a:pPr>
                <a:r>
                  <a:rPr lang="de-CH" sz="1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2" name="Ellipse 11"/>
              <p:cNvSpPr/>
              <p:nvPr/>
            </p:nvSpPr>
            <p:spPr>
              <a:xfrm>
                <a:off x="1367328" y="4662438"/>
                <a:ext cx="206343" cy="206343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ts val="1400"/>
                  </a:lnSpc>
                </a:pPr>
                <a:r>
                  <a:rPr lang="de-CH" sz="1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3" name="Ellipse 12"/>
              <p:cNvSpPr/>
              <p:nvPr/>
            </p:nvSpPr>
            <p:spPr>
              <a:xfrm>
                <a:off x="1573671" y="2976434"/>
                <a:ext cx="206343" cy="206343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ts val="1400"/>
                  </a:lnSpc>
                </a:pPr>
                <a:r>
                  <a:rPr lang="de-CH" sz="1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14" name="Ellipse 13"/>
              <p:cNvSpPr/>
              <p:nvPr/>
            </p:nvSpPr>
            <p:spPr>
              <a:xfrm>
                <a:off x="1930725" y="1385652"/>
                <a:ext cx="206343" cy="206343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ts val="1400"/>
                  </a:lnSpc>
                </a:pPr>
                <a:r>
                  <a:rPr lang="de-CH" sz="1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15" name="Ellipse 14"/>
              <p:cNvSpPr/>
              <p:nvPr/>
            </p:nvSpPr>
            <p:spPr>
              <a:xfrm>
                <a:off x="3671578" y="1580965"/>
                <a:ext cx="206343" cy="206343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ts val="1400"/>
                  </a:lnSpc>
                </a:pPr>
                <a:r>
                  <a:rPr lang="de-CH" sz="1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16" name="Ellipse 15"/>
              <p:cNvSpPr/>
              <p:nvPr/>
            </p:nvSpPr>
            <p:spPr>
              <a:xfrm>
                <a:off x="1787934" y="2183987"/>
                <a:ext cx="206343" cy="206343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ts val="1400"/>
                  </a:lnSpc>
                </a:pPr>
                <a:r>
                  <a:rPr lang="de-CH" sz="1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17" name="Ellipse 16"/>
              <p:cNvSpPr/>
              <p:nvPr/>
            </p:nvSpPr>
            <p:spPr>
              <a:xfrm>
                <a:off x="2863460" y="2802393"/>
                <a:ext cx="206343" cy="206343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ts val="1400"/>
                  </a:lnSpc>
                </a:pPr>
                <a:r>
                  <a:rPr lang="de-CH" sz="1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18" name="Rechteck 17"/>
              <p:cNvSpPr/>
              <p:nvPr/>
            </p:nvSpPr>
            <p:spPr>
              <a:xfrm>
                <a:off x="3135062" y="2013377"/>
                <a:ext cx="769301" cy="37913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>
                  <a:lnSpc>
                    <a:spcPts val="1400"/>
                  </a:lnSpc>
                </a:pPr>
                <a:r>
                  <a:rPr lang="de-CH" sz="1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Theke </a:t>
                </a:r>
              </a:p>
            </p:txBody>
          </p:sp>
          <p:sp>
            <p:nvSpPr>
              <p:cNvPr id="19" name="Ellipse 18"/>
              <p:cNvSpPr/>
              <p:nvPr/>
            </p:nvSpPr>
            <p:spPr>
              <a:xfrm>
                <a:off x="3671577" y="2167131"/>
                <a:ext cx="206343" cy="206343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ts val="1400"/>
                  </a:lnSpc>
                </a:pPr>
                <a:r>
                  <a:rPr lang="de-CH" sz="1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20" name="Pfeil nach links und rechts 19"/>
              <p:cNvSpPr/>
              <p:nvPr/>
            </p:nvSpPr>
            <p:spPr>
              <a:xfrm>
                <a:off x="2538101" y="1444033"/>
                <a:ext cx="341832" cy="170532"/>
              </a:xfrm>
              <a:prstGeom prst="leftRightArrow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21" name="Pfeil nach links und rechts 20"/>
              <p:cNvSpPr/>
              <p:nvPr/>
            </p:nvSpPr>
            <p:spPr>
              <a:xfrm>
                <a:off x="1860353" y="2006147"/>
                <a:ext cx="341832" cy="170532"/>
              </a:xfrm>
              <a:prstGeom prst="leftRightArrow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22" name="Pfeil nach links und rechts 21"/>
              <p:cNvSpPr/>
              <p:nvPr/>
            </p:nvSpPr>
            <p:spPr>
              <a:xfrm>
                <a:off x="1860353" y="2721882"/>
                <a:ext cx="341832" cy="170532"/>
              </a:xfrm>
              <a:prstGeom prst="leftRightArrow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23" name="Pfeil nach links und rechts 22"/>
              <p:cNvSpPr/>
              <p:nvPr/>
            </p:nvSpPr>
            <p:spPr>
              <a:xfrm>
                <a:off x="1518521" y="3754668"/>
                <a:ext cx="341832" cy="170532"/>
              </a:xfrm>
              <a:prstGeom prst="leftRightArrow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24" name="Pfeil nach links und rechts 23"/>
              <p:cNvSpPr/>
              <p:nvPr/>
            </p:nvSpPr>
            <p:spPr>
              <a:xfrm rot="5400000">
                <a:off x="2760717" y="3264685"/>
                <a:ext cx="341832" cy="170532"/>
              </a:xfrm>
              <a:prstGeom prst="leftRightArrow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25" name="Pfeil nach links und rechts 24"/>
              <p:cNvSpPr/>
              <p:nvPr/>
            </p:nvSpPr>
            <p:spPr>
              <a:xfrm rot="5400000">
                <a:off x="2310463" y="1895528"/>
                <a:ext cx="341832" cy="170532"/>
              </a:xfrm>
              <a:prstGeom prst="leftRightArrow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26" name="Pfeil nach links und rechts 25"/>
              <p:cNvSpPr/>
              <p:nvPr/>
            </p:nvSpPr>
            <p:spPr>
              <a:xfrm rot="5400000">
                <a:off x="2800199" y="1910949"/>
                <a:ext cx="341832" cy="170532"/>
              </a:xfrm>
              <a:prstGeom prst="leftRightArrow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28" name="Pfeil nach links und rechts 27"/>
              <p:cNvSpPr/>
              <p:nvPr/>
            </p:nvSpPr>
            <p:spPr>
              <a:xfrm>
                <a:off x="3774748" y="2727645"/>
                <a:ext cx="341832" cy="170532"/>
              </a:xfrm>
              <a:prstGeom prst="leftRightArrow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29" name="Pfeil nach links und rechts 28"/>
              <p:cNvSpPr/>
              <p:nvPr/>
            </p:nvSpPr>
            <p:spPr>
              <a:xfrm>
                <a:off x="3802878" y="4260820"/>
                <a:ext cx="341832" cy="170532"/>
              </a:xfrm>
              <a:prstGeom prst="leftRightArrow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30" name="Pfeil nach links und rechts 29"/>
              <p:cNvSpPr/>
              <p:nvPr/>
            </p:nvSpPr>
            <p:spPr>
              <a:xfrm rot="5400000">
                <a:off x="1076147" y="5828418"/>
                <a:ext cx="341832" cy="170532"/>
              </a:xfrm>
              <a:prstGeom prst="leftRightArrow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31" name="Rechteck 30"/>
              <p:cNvSpPr/>
              <p:nvPr/>
            </p:nvSpPr>
            <p:spPr>
              <a:xfrm>
                <a:off x="3816203" y="3342144"/>
                <a:ext cx="1272077" cy="9144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ts val="1400"/>
                  </a:lnSpc>
                </a:pPr>
                <a:r>
                  <a:rPr lang="de-CH" sz="1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Parkplatz</a:t>
                </a:r>
              </a:p>
            </p:txBody>
          </p:sp>
          <p:sp>
            <p:nvSpPr>
              <p:cNvPr id="32" name="Rechteck 31"/>
              <p:cNvSpPr/>
              <p:nvPr/>
            </p:nvSpPr>
            <p:spPr>
              <a:xfrm rot="16200000">
                <a:off x="4737285" y="3342143"/>
                <a:ext cx="1272077" cy="9144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ts val="1400"/>
                  </a:lnSpc>
                </a:pPr>
                <a:r>
                  <a:rPr lang="de-CH" sz="1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Strasse</a:t>
                </a:r>
              </a:p>
            </p:txBody>
          </p:sp>
        </p:grpSp>
        <p:sp>
          <p:nvSpPr>
            <p:cNvPr id="35" name="Pfeil nach links und rechts 34"/>
            <p:cNvSpPr/>
            <p:nvPr/>
          </p:nvSpPr>
          <p:spPr>
            <a:xfrm>
              <a:off x="4374827" y="1093974"/>
              <a:ext cx="341832" cy="170532"/>
            </a:xfrm>
            <a:prstGeom prst="leftRight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4765439" y="1039723"/>
              <a:ext cx="1814823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000" dirty="0">
                  <a:latin typeface="Arial" panose="020B0604020202020204" pitchFamily="34" charset="0"/>
                  <a:cs typeface="Arial" panose="020B0604020202020204" pitchFamily="34" charset="0"/>
                </a:rPr>
                <a:t>Plakate «Schutzverhalten» und «Maskenpflicht» des BAG (Anhänge 6.1+6.7) bei allen Ein-/Ausgängen aufhängen und auf Fahrzeugen mitführen; an Baucontainer, Magazin, etc. anschlagen.</a:t>
              </a:r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4704380" y="4493187"/>
              <a:ext cx="1814823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000" b="1" dirty="0">
                  <a:latin typeface="Arial" panose="020B0604020202020204" pitchFamily="34" charset="0"/>
                </a:rPr>
                <a:t>Lager / Werkstatt</a:t>
              </a:r>
              <a:endParaRPr lang="de-CH" sz="1000" dirty="0">
                <a:latin typeface="Arial" panose="020B0604020202020204" pitchFamily="34" charset="0"/>
              </a:endParaRPr>
            </a:p>
            <a:p>
              <a:pPr marL="179388" indent="-179388">
                <a:spcBef>
                  <a:spcPts val="360"/>
                </a:spcBef>
                <a:buClr>
                  <a:srgbClr val="000000"/>
                </a:buClr>
                <a:buSzPct val="100000"/>
                <a:buFont typeface="Symbol" panose="05050102010706020507" pitchFamily="18" charset="2"/>
                <a:buChar char="-"/>
              </a:pPr>
              <a:r>
                <a:rPr lang="de-CH" sz="1000" dirty="0">
                  <a:latin typeface="Arial" panose="020B0604020202020204" pitchFamily="34" charset="0"/>
                </a:rPr>
                <a:t>1,5 m Abstand</a:t>
              </a:r>
            </a:p>
            <a:p>
              <a:pPr marL="179388" indent="-179388">
                <a:spcBef>
                  <a:spcPts val="360"/>
                </a:spcBef>
                <a:buClr>
                  <a:srgbClr val="000000"/>
                </a:buClr>
                <a:buSzPct val="100000"/>
                <a:buFont typeface="Symbol" panose="05050102010706020507" pitchFamily="18" charset="2"/>
                <a:buChar char="-"/>
              </a:pPr>
              <a:r>
                <a:rPr lang="de-CH" sz="1000" dirty="0">
                  <a:latin typeface="Arial" panose="020B0604020202020204" pitchFamily="34" charset="0"/>
                </a:rPr>
                <a:t>Bodenmarkierung 1,5 m</a:t>
              </a:r>
            </a:p>
            <a:p>
              <a:pPr marL="179388" indent="-179388">
                <a:spcBef>
                  <a:spcPts val="360"/>
                </a:spcBef>
                <a:buClr>
                  <a:srgbClr val="000000"/>
                </a:buClr>
                <a:buSzPct val="100000"/>
                <a:buFont typeface="Symbol" panose="05050102010706020507" pitchFamily="18" charset="2"/>
                <a:buChar char="-"/>
              </a:pPr>
              <a:r>
                <a:rPr lang="de-CH" sz="1000" dirty="0">
                  <a:latin typeface="Arial" panose="020B0604020202020204" pitchFamily="34" charset="0"/>
                </a:rPr>
                <a:t>Schutzmaske</a:t>
              </a:r>
            </a:p>
            <a:p>
              <a:pPr marL="179388" indent="-179388">
                <a:spcBef>
                  <a:spcPts val="360"/>
                </a:spcBef>
                <a:buClr>
                  <a:srgbClr val="000000"/>
                </a:buClr>
                <a:buSzPct val="100000"/>
                <a:buFont typeface="Symbol" panose="05050102010706020507" pitchFamily="18" charset="2"/>
                <a:buChar char="-"/>
              </a:pPr>
              <a:r>
                <a:rPr lang="de-CH" sz="1000" dirty="0">
                  <a:latin typeface="Arial" panose="020B0604020202020204" pitchFamily="34" charset="0"/>
                </a:rPr>
                <a:t>1 Person pro 10 </a:t>
              </a:r>
              <a:r>
                <a:rPr lang="de-CH" sz="1000" dirty="0"/>
                <a:t>m</a:t>
              </a:r>
              <a:r>
                <a:rPr lang="de-CH" sz="1000" baseline="30000" dirty="0"/>
                <a:t>2</a:t>
              </a:r>
            </a:p>
            <a:p>
              <a:pPr marL="179388" indent="-179388">
                <a:spcBef>
                  <a:spcPts val="360"/>
                </a:spcBef>
                <a:buClr>
                  <a:srgbClr val="000000"/>
                </a:buClr>
                <a:buSzPct val="100000"/>
                <a:buFont typeface="Symbol" panose="05050102010706020507" pitchFamily="18" charset="2"/>
                <a:buChar char="-"/>
              </a:pPr>
              <a:r>
                <a:rPr lang="de-CH" sz="1000" dirty="0">
                  <a:latin typeface="Arial" panose="020B0604020202020204" pitchFamily="34" charset="0"/>
                </a:rPr>
                <a:t>Hände waschen</a:t>
              </a:r>
            </a:p>
            <a:p>
              <a:pPr marL="179388" indent="-179388">
                <a:spcBef>
                  <a:spcPts val="360"/>
                </a:spcBef>
                <a:buClr>
                  <a:srgbClr val="000000"/>
                </a:buClr>
                <a:buSzPct val="100000"/>
                <a:buFont typeface="Symbol" panose="05050102010706020507" pitchFamily="18" charset="2"/>
                <a:buChar char="-"/>
              </a:pPr>
              <a:r>
                <a:rPr lang="de-CH" sz="1000" dirty="0">
                  <a:latin typeface="Arial" panose="020B0604020202020204" pitchFamily="34" charset="0"/>
                </a:rPr>
                <a:t>Lüften </a:t>
              </a:r>
            </a:p>
          </p:txBody>
        </p:sp>
        <p:sp>
          <p:nvSpPr>
            <p:cNvPr id="38" name="Ellipse 37"/>
            <p:cNvSpPr/>
            <p:nvPr/>
          </p:nvSpPr>
          <p:spPr>
            <a:xfrm>
              <a:off x="4442571" y="4524463"/>
              <a:ext cx="206343" cy="20634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400"/>
                </a:lnSpc>
              </a:pPr>
              <a:r>
                <a:rPr lang="de-CH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527608" y="6184502"/>
              <a:ext cx="1729718" cy="2692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000" b="1" dirty="0">
                  <a:latin typeface="Arial" panose="020B0604020202020204" pitchFamily="34" charset="0"/>
                </a:rPr>
                <a:t>Büro / Besprechung / Pause</a:t>
              </a:r>
              <a:endParaRPr lang="de-CH" sz="1000" dirty="0">
                <a:latin typeface="Arial" panose="020B0604020202020204" pitchFamily="34" charset="0"/>
              </a:endParaRPr>
            </a:p>
            <a:p>
              <a:pPr marL="179388" lvl="0" indent="-179388">
                <a:lnSpc>
                  <a:spcPts val="1400"/>
                </a:lnSpc>
                <a:spcBef>
                  <a:spcPts val="360"/>
                </a:spcBef>
                <a:buClr>
                  <a:srgbClr val="000000"/>
                </a:buClr>
                <a:buSzPct val="100000"/>
                <a:buFont typeface="Symbol" panose="05050102010706020507" pitchFamily="18" charset="2"/>
                <a:buChar char="-"/>
              </a:pPr>
              <a:r>
                <a:rPr lang="de-CH" sz="1000" dirty="0">
                  <a:latin typeface="Arial" panose="020B0604020202020204" pitchFamily="34" charset="0"/>
                </a:rPr>
                <a:t>1,5 m Abstand</a:t>
              </a:r>
            </a:p>
            <a:p>
              <a:pPr marL="179388" lvl="0" indent="-179388">
                <a:lnSpc>
                  <a:spcPts val="1400"/>
                </a:lnSpc>
                <a:spcBef>
                  <a:spcPts val="360"/>
                </a:spcBef>
                <a:buClr>
                  <a:srgbClr val="000000"/>
                </a:buClr>
                <a:buSzPct val="100000"/>
                <a:buFont typeface="Symbol" panose="05050102010706020507" pitchFamily="18" charset="2"/>
                <a:buChar char="-"/>
              </a:pPr>
              <a:r>
                <a:rPr lang="de-CH" sz="1000" dirty="0">
                  <a:latin typeface="Arial" panose="020B0604020202020204" pitchFamily="34" charset="0"/>
                </a:rPr>
                <a:t>Stühle 1,5 m Abstand</a:t>
              </a:r>
            </a:p>
            <a:p>
              <a:pPr marL="179388" lvl="0" indent="-179388">
                <a:lnSpc>
                  <a:spcPts val="1400"/>
                </a:lnSpc>
                <a:spcBef>
                  <a:spcPts val="360"/>
                </a:spcBef>
                <a:buClr>
                  <a:srgbClr val="000000"/>
                </a:buClr>
                <a:buSzPct val="100000"/>
                <a:buFont typeface="Symbol" panose="05050102010706020507" pitchFamily="18" charset="2"/>
                <a:buChar char="-"/>
              </a:pPr>
              <a:r>
                <a:rPr lang="de-CH" sz="1000" dirty="0">
                  <a:latin typeface="Arial" panose="020B0604020202020204" pitchFamily="34" charset="0"/>
                </a:rPr>
                <a:t>Arbeitszeit versetzt</a:t>
              </a:r>
            </a:p>
            <a:p>
              <a:pPr marL="179388" lvl="0" indent="-179388">
                <a:lnSpc>
                  <a:spcPts val="1400"/>
                </a:lnSpc>
                <a:spcBef>
                  <a:spcPts val="360"/>
                </a:spcBef>
                <a:buClr>
                  <a:srgbClr val="000000"/>
                </a:buClr>
                <a:buSzPct val="100000"/>
                <a:buFont typeface="Symbol" panose="05050102010706020507" pitchFamily="18" charset="2"/>
                <a:buChar char="-"/>
              </a:pPr>
              <a:r>
                <a:rPr lang="de-CH" sz="1000" dirty="0">
                  <a:latin typeface="Arial" panose="020B0604020202020204" pitchFamily="34" charset="0"/>
                </a:rPr>
                <a:t>Bodenmarkierung 1,5 m</a:t>
              </a:r>
            </a:p>
            <a:p>
              <a:pPr marL="179388" lvl="0" indent="-179388">
                <a:lnSpc>
                  <a:spcPts val="1400"/>
                </a:lnSpc>
                <a:spcBef>
                  <a:spcPts val="360"/>
                </a:spcBef>
                <a:buClr>
                  <a:srgbClr val="000000"/>
                </a:buClr>
                <a:buSzPct val="100000"/>
                <a:buFont typeface="Symbol" panose="05050102010706020507" pitchFamily="18" charset="2"/>
                <a:buChar char="-"/>
              </a:pPr>
              <a:r>
                <a:rPr lang="de-CH" sz="1000" dirty="0">
                  <a:latin typeface="Arial" panose="020B0604020202020204" pitchFamily="34" charset="0"/>
                </a:rPr>
                <a:t>1 Person pro 4 </a:t>
              </a:r>
              <a:r>
                <a:rPr lang="de-CH" sz="1000" dirty="0"/>
                <a:t>m</a:t>
              </a:r>
              <a:r>
                <a:rPr lang="de-CH" sz="1000" baseline="30000" dirty="0"/>
                <a:t>2</a:t>
              </a:r>
              <a:endParaRPr lang="de-CH" sz="1000" dirty="0">
                <a:latin typeface="Arial" panose="020B0604020202020204" pitchFamily="34" charset="0"/>
              </a:endParaRPr>
            </a:p>
            <a:p>
              <a:pPr marL="179388" lvl="0" indent="-179388">
                <a:lnSpc>
                  <a:spcPts val="1400"/>
                </a:lnSpc>
                <a:spcBef>
                  <a:spcPts val="360"/>
                </a:spcBef>
                <a:buClr>
                  <a:srgbClr val="000000"/>
                </a:buClr>
                <a:buSzPct val="100000"/>
                <a:buFont typeface="Symbol" panose="05050102010706020507" pitchFamily="18" charset="2"/>
                <a:buChar char="-"/>
              </a:pPr>
              <a:r>
                <a:rPr lang="de-CH" sz="1000" dirty="0">
                  <a:latin typeface="Arial" panose="020B0604020202020204" pitchFamily="34" charset="0"/>
                </a:rPr>
                <a:t>Trennscheibe</a:t>
              </a:r>
            </a:p>
            <a:p>
              <a:pPr marL="179388" lvl="0" indent="-179388">
                <a:lnSpc>
                  <a:spcPts val="1400"/>
                </a:lnSpc>
                <a:spcBef>
                  <a:spcPts val="360"/>
                </a:spcBef>
                <a:buClr>
                  <a:srgbClr val="000000"/>
                </a:buClr>
                <a:buSzPct val="100000"/>
                <a:buFont typeface="Symbol" panose="05050102010706020507" pitchFamily="18" charset="2"/>
                <a:buChar char="-"/>
              </a:pPr>
              <a:r>
                <a:rPr lang="de-CH" sz="1000" dirty="0">
                  <a:latin typeface="Arial" panose="020B0604020202020204" pitchFamily="34" charset="0"/>
                </a:rPr>
                <a:t>Hände waschen</a:t>
              </a:r>
            </a:p>
            <a:p>
              <a:pPr marL="179388" lvl="0" indent="-179388">
                <a:lnSpc>
                  <a:spcPts val="1400"/>
                </a:lnSpc>
                <a:spcBef>
                  <a:spcPts val="360"/>
                </a:spcBef>
                <a:buClr>
                  <a:srgbClr val="000000"/>
                </a:buClr>
                <a:buSzPct val="100000"/>
                <a:buFont typeface="Symbol" panose="05050102010706020507" pitchFamily="18" charset="2"/>
                <a:buChar char="-"/>
              </a:pPr>
              <a:r>
                <a:rPr lang="de-CH" sz="1000" dirty="0">
                  <a:latin typeface="Arial" panose="020B0604020202020204" pitchFamily="34" charset="0"/>
                </a:rPr>
                <a:t>Desinfektion</a:t>
              </a:r>
            </a:p>
            <a:p>
              <a:pPr marL="179388" lvl="0" indent="-179388">
                <a:lnSpc>
                  <a:spcPts val="1400"/>
                </a:lnSpc>
                <a:spcBef>
                  <a:spcPts val="360"/>
                </a:spcBef>
                <a:buClr>
                  <a:srgbClr val="000000"/>
                </a:buClr>
                <a:buSzPct val="100000"/>
                <a:buFont typeface="Symbol" panose="05050102010706020507" pitchFamily="18" charset="2"/>
                <a:buChar char="-"/>
              </a:pPr>
              <a:r>
                <a:rPr lang="de-CH" sz="1000" dirty="0">
                  <a:latin typeface="Arial" panose="020B0604020202020204" pitchFamily="34" charset="0"/>
                </a:rPr>
                <a:t>Schutzmaske</a:t>
              </a:r>
            </a:p>
            <a:p>
              <a:pPr marL="179388" lvl="0" indent="-179388">
                <a:lnSpc>
                  <a:spcPts val="1400"/>
                </a:lnSpc>
                <a:spcBef>
                  <a:spcPts val="360"/>
                </a:spcBef>
                <a:buClr>
                  <a:srgbClr val="000000"/>
                </a:buClr>
                <a:buSzPct val="100000"/>
                <a:buFont typeface="Symbol" panose="05050102010706020507" pitchFamily="18" charset="2"/>
                <a:buChar char="-"/>
              </a:pPr>
              <a:r>
                <a:rPr lang="de-CH" sz="1000" dirty="0">
                  <a:latin typeface="Arial" panose="020B0604020202020204" pitchFamily="34" charset="0"/>
                </a:rPr>
                <a:t>Lüften</a:t>
              </a:r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2690904" y="6371223"/>
              <a:ext cx="1479442" cy="16155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000" b="1" dirty="0">
                  <a:latin typeface="Arial" panose="020B0604020202020204" pitchFamily="34" charset="0"/>
                </a:rPr>
                <a:t>Sanitäre Anlagen</a:t>
              </a:r>
              <a:endParaRPr lang="de-CH" sz="1000" dirty="0">
                <a:latin typeface="Arial" panose="020B0604020202020204" pitchFamily="34" charset="0"/>
              </a:endParaRPr>
            </a:p>
            <a:p>
              <a:pPr marL="179388" indent="-179388">
                <a:lnSpc>
                  <a:spcPts val="1400"/>
                </a:lnSpc>
                <a:spcBef>
                  <a:spcPts val="360"/>
                </a:spcBef>
                <a:buClr>
                  <a:srgbClr val="000000"/>
                </a:buClr>
                <a:buSzPct val="100000"/>
                <a:buFont typeface="Symbol" panose="05050102010706020507" pitchFamily="18" charset="2"/>
                <a:buChar char="-"/>
              </a:pPr>
              <a:r>
                <a:rPr lang="de-CH" sz="1000" dirty="0">
                  <a:latin typeface="Arial" panose="020B0604020202020204" pitchFamily="34" charset="0"/>
                </a:rPr>
                <a:t>1,5 m Abstand</a:t>
              </a:r>
            </a:p>
            <a:p>
              <a:pPr marL="179388" indent="-179388">
                <a:lnSpc>
                  <a:spcPts val="1400"/>
                </a:lnSpc>
                <a:spcBef>
                  <a:spcPts val="360"/>
                </a:spcBef>
                <a:buClr>
                  <a:srgbClr val="000000"/>
                </a:buClr>
                <a:buSzPct val="100000"/>
                <a:buFont typeface="Symbol" panose="05050102010706020507" pitchFamily="18" charset="2"/>
                <a:buChar char="-"/>
              </a:pPr>
              <a:r>
                <a:rPr lang="de-CH" sz="1000" dirty="0">
                  <a:latin typeface="Arial" panose="020B0604020202020204" pitchFamily="34" charset="0"/>
                </a:rPr>
                <a:t>1 Person pro 4 </a:t>
              </a:r>
              <a:r>
                <a:rPr lang="de-CH" sz="1000" dirty="0"/>
                <a:t>m</a:t>
              </a:r>
              <a:r>
                <a:rPr lang="de-CH" sz="1000" baseline="30000" dirty="0"/>
                <a:t>2</a:t>
              </a:r>
              <a:endParaRPr lang="de-CH" sz="1000" dirty="0">
                <a:latin typeface="Arial" panose="020B0604020202020204" pitchFamily="34" charset="0"/>
              </a:endParaRPr>
            </a:p>
            <a:p>
              <a:pPr marL="179388" indent="-179388">
                <a:lnSpc>
                  <a:spcPts val="1400"/>
                </a:lnSpc>
                <a:spcBef>
                  <a:spcPts val="360"/>
                </a:spcBef>
                <a:buClr>
                  <a:srgbClr val="000000"/>
                </a:buClr>
                <a:buSzPct val="100000"/>
                <a:buFont typeface="Symbol" panose="05050102010706020507" pitchFamily="18" charset="2"/>
                <a:buChar char="-"/>
              </a:pPr>
              <a:r>
                <a:rPr lang="de-CH" sz="1000" dirty="0">
                  <a:latin typeface="Arial" panose="020B0604020202020204" pitchFamily="34" charset="0"/>
                </a:rPr>
                <a:t>Seife</a:t>
              </a:r>
            </a:p>
            <a:p>
              <a:pPr marL="179388" indent="-179388">
                <a:lnSpc>
                  <a:spcPts val="1400"/>
                </a:lnSpc>
                <a:spcBef>
                  <a:spcPts val="360"/>
                </a:spcBef>
                <a:buClr>
                  <a:srgbClr val="000000"/>
                </a:buClr>
                <a:buSzPct val="100000"/>
                <a:buFont typeface="Symbol" panose="05050102010706020507" pitchFamily="18" charset="2"/>
                <a:buChar char="-"/>
              </a:pPr>
              <a:r>
                <a:rPr lang="de-CH" sz="1000" dirty="0">
                  <a:latin typeface="Arial" panose="020B0604020202020204" pitchFamily="34" charset="0"/>
                </a:rPr>
                <a:t>Einweghandtücher</a:t>
              </a:r>
            </a:p>
            <a:p>
              <a:pPr marL="179388" indent="-179388">
                <a:lnSpc>
                  <a:spcPts val="1400"/>
                </a:lnSpc>
                <a:spcBef>
                  <a:spcPts val="360"/>
                </a:spcBef>
                <a:buClr>
                  <a:srgbClr val="000000"/>
                </a:buClr>
                <a:buSzPct val="100000"/>
                <a:buFont typeface="Symbol" panose="05050102010706020507" pitchFamily="18" charset="2"/>
                <a:buChar char="-"/>
              </a:pPr>
              <a:r>
                <a:rPr lang="de-CH" sz="1000" dirty="0">
                  <a:latin typeface="Arial" panose="020B0604020202020204" pitchFamily="34" charset="0"/>
                </a:rPr>
                <a:t>Reinigung</a:t>
              </a:r>
            </a:p>
            <a:p>
              <a:pPr marL="179388" indent="-179388">
                <a:lnSpc>
                  <a:spcPts val="1400"/>
                </a:lnSpc>
                <a:spcBef>
                  <a:spcPts val="360"/>
                </a:spcBef>
                <a:buClr>
                  <a:srgbClr val="000000"/>
                </a:buClr>
                <a:buSzPct val="100000"/>
                <a:buFont typeface="Symbol" panose="05050102010706020507" pitchFamily="18" charset="2"/>
                <a:buChar char="-"/>
              </a:pPr>
              <a:r>
                <a:rPr lang="de-CH" sz="1000" dirty="0">
                  <a:latin typeface="Arial" panose="020B0604020202020204" pitchFamily="34" charset="0"/>
                </a:rPr>
                <a:t>Schutzmaske</a:t>
              </a:r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4716659" y="6412338"/>
              <a:ext cx="2069952" cy="18463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000" b="1" dirty="0">
                  <a:latin typeface="Arial" panose="020B0604020202020204" pitchFamily="34" charset="0"/>
                </a:rPr>
                <a:t>Ausstellung/Verkauf:</a:t>
              </a:r>
            </a:p>
            <a:p>
              <a:pPr marL="179388" indent="-179388">
                <a:lnSpc>
                  <a:spcPts val="1400"/>
                </a:lnSpc>
                <a:spcBef>
                  <a:spcPts val="360"/>
                </a:spcBef>
                <a:buClr>
                  <a:srgbClr val="000000"/>
                </a:buClr>
                <a:buSzPct val="100000"/>
                <a:buFont typeface="Symbol" panose="05050102010706020507" pitchFamily="18" charset="2"/>
                <a:buChar char="-"/>
              </a:pPr>
              <a:r>
                <a:rPr lang="de-CH" sz="1000" dirty="0">
                  <a:latin typeface="Arial" panose="020B0604020202020204" pitchFamily="34" charset="0"/>
                </a:rPr>
                <a:t>1,5 m Abstand</a:t>
              </a:r>
            </a:p>
            <a:p>
              <a:pPr marL="179388" indent="-179388">
                <a:lnSpc>
                  <a:spcPts val="1400"/>
                </a:lnSpc>
                <a:spcBef>
                  <a:spcPts val="360"/>
                </a:spcBef>
                <a:buClr>
                  <a:srgbClr val="000000"/>
                </a:buClr>
                <a:buSzPct val="100000"/>
                <a:buFont typeface="Symbol" panose="05050102010706020507" pitchFamily="18" charset="2"/>
                <a:buChar char="-"/>
              </a:pPr>
              <a:r>
                <a:rPr lang="de-CH" sz="1000" dirty="0">
                  <a:latin typeface="Arial" panose="020B0604020202020204" pitchFamily="34" charset="0"/>
                </a:rPr>
                <a:t>Bodenmarkierung 1,5 m</a:t>
              </a:r>
            </a:p>
            <a:p>
              <a:pPr marL="179388" indent="-179388">
                <a:lnSpc>
                  <a:spcPts val="1400"/>
                </a:lnSpc>
                <a:spcBef>
                  <a:spcPts val="360"/>
                </a:spcBef>
                <a:buClr>
                  <a:srgbClr val="000000"/>
                </a:buClr>
                <a:buSzPct val="100000"/>
                <a:buFont typeface="Symbol" panose="05050102010706020507" pitchFamily="18" charset="2"/>
                <a:buChar char="-"/>
              </a:pPr>
              <a:r>
                <a:rPr lang="de-CH" sz="1000" dirty="0">
                  <a:latin typeface="Arial" panose="020B0604020202020204" pitchFamily="34" charset="0"/>
                </a:rPr>
                <a:t>Schutzmaske</a:t>
              </a:r>
            </a:p>
            <a:p>
              <a:pPr marL="179388" indent="-179388">
                <a:lnSpc>
                  <a:spcPts val="1400"/>
                </a:lnSpc>
                <a:spcBef>
                  <a:spcPts val="360"/>
                </a:spcBef>
                <a:buClr>
                  <a:srgbClr val="000000"/>
                </a:buClr>
                <a:buSzPct val="100000"/>
                <a:buFont typeface="Symbol" panose="05050102010706020507" pitchFamily="18" charset="2"/>
                <a:buChar char="-"/>
              </a:pPr>
              <a:r>
                <a:rPr lang="de-CH" sz="1000" dirty="0">
                  <a:latin typeface="Arial" panose="020B0604020202020204" pitchFamily="34" charset="0"/>
                </a:rPr>
                <a:t>1 Person pro 10 </a:t>
              </a:r>
              <a:r>
                <a:rPr lang="de-CH" sz="1000" dirty="0"/>
                <a:t>m</a:t>
              </a:r>
              <a:r>
                <a:rPr lang="de-CH" sz="1000" baseline="30000" dirty="0"/>
                <a:t>2</a:t>
              </a:r>
              <a:endParaRPr lang="de-CH" sz="1000" dirty="0">
                <a:latin typeface="Arial" panose="020B0604020202020204" pitchFamily="34" charset="0"/>
              </a:endParaRPr>
            </a:p>
            <a:p>
              <a:pPr marL="179388" indent="-179388">
                <a:lnSpc>
                  <a:spcPts val="1400"/>
                </a:lnSpc>
                <a:spcBef>
                  <a:spcPts val="360"/>
                </a:spcBef>
                <a:buClr>
                  <a:srgbClr val="000000"/>
                </a:buClr>
                <a:buSzPct val="100000"/>
                <a:buFont typeface="Symbol" panose="05050102010706020507" pitchFamily="18" charset="2"/>
                <a:buChar char="-"/>
              </a:pPr>
              <a:r>
                <a:rPr lang="de-CH" sz="1000" dirty="0">
                  <a:latin typeface="Arial" panose="020B0604020202020204" pitchFamily="34" charset="0"/>
                </a:rPr>
                <a:t>Hände waschen</a:t>
              </a:r>
            </a:p>
            <a:p>
              <a:pPr marL="179388" indent="-179388">
                <a:lnSpc>
                  <a:spcPts val="1400"/>
                </a:lnSpc>
                <a:spcBef>
                  <a:spcPts val="360"/>
                </a:spcBef>
                <a:buClr>
                  <a:srgbClr val="000000"/>
                </a:buClr>
                <a:buSzPct val="100000"/>
                <a:buFont typeface="Symbol" panose="05050102010706020507" pitchFamily="18" charset="2"/>
                <a:buChar char="-"/>
              </a:pPr>
              <a:r>
                <a:rPr lang="de-CH" sz="1000" dirty="0">
                  <a:latin typeface="Arial" panose="020B0604020202020204" pitchFamily="34" charset="0"/>
                </a:rPr>
                <a:t>Desinfektionsmittel</a:t>
              </a:r>
            </a:p>
            <a:p>
              <a:pPr marL="179388" indent="-179388">
                <a:lnSpc>
                  <a:spcPts val="1400"/>
                </a:lnSpc>
                <a:spcBef>
                  <a:spcPts val="360"/>
                </a:spcBef>
                <a:buClr>
                  <a:srgbClr val="000000"/>
                </a:buClr>
                <a:buSzPct val="100000"/>
                <a:buFont typeface="Symbol" panose="05050102010706020507" pitchFamily="18" charset="2"/>
                <a:buChar char="-"/>
              </a:pPr>
              <a:r>
                <a:rPr lang="de-CH" sz="1000" dirty="0">
                  <a:latin typeface="Arial" panose="020B0604020202020204" pitchFamily="34" charset="0"/>
                </a:rPr>
                <a:t>Lüften </a:t>
              </a:r>
            </a:p>
          </p:txBody>
        </p:sp>
        <p:sp>
          <p:nvSpPr>
            <p:cNvPr id="44" name="Textfeld 43"/>
            <p:cNvSpPr txBox="1"/>
            <p:nvPr/>
          </p:nvSpPr>
          <p:spPr>
            <a:xfrm>
              <a:off x="2699451" y="8148632"/>
              <a:ext cx="1479442" cy="6921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000" b="1" dirty="0">
                  <a:latin typeface="Arial" panose="020B0604020202020204" pitchFamily="34" charset="0"/>
                </a:rPr>
                <a:t>Theke</a:t>
              </a:r>
              <a:endParaRPr lang="de-CH" sz="1000" dirty="0">
                <a:latin typeface="Arial" panose="020B0604020202020204" pitchFamily="34" charset="0"/>
              </a:endParaRPr>
            </a:p>
            <a:p>
              <a:pPr marL="179388" indent="-179388">
                <a:lnSpc>
                  <a:spcPts val="1400"/>
                </a:lnSpc>
                <a:spcBef>
                  <a:spcPts val="360"/>
                </a:spcBef>
                <a:buClr>
                  <a:srgbClr val="000000"/>
                </a:buClr>
                <a:buSzPct val="100000"/>
                <a:buFont typeface="Symbol" panose="05050102010706020507" pitchFamily="18" charset="2"/>
                <a:buChar char="-"/>
              </a:pPr>
              <a:r>
                <a:rPr lang="de-CH" sz="1000" dirty="0">
                  <a:latin typeface="Arial" panose="020B0604020202020204" pitchFamily="34" charset="0"/>
                </a:rPr>
                <a:t>Trennscheibe</a:t>
              </a:r>
            </a:p>
            <a:p>
              <a:pPr marL="179388" indent="-179388">
                <a:lnSpc>
                  <a:spcPts val="1400"/>
                </a:lnSpc>
                <a:spcBef>
                  <a:spcPts val="360"/>
                </a:spcBef>
                <a:buClr>
                  <a:srgbClr val="000000"/>
                </a:buClr>
                <a:buSzPct val="100000"/>
                <a:buFont typeface="Symbol" panose="05050102010706020507" pitchFamily="18" charset="2"/>
                <a:buChar char="-"/>
              </a:pPr>
              <a:r>
                <a:rPr lang="de-CH" sz="1000" dirty="0">
                  <a:latin typeface="Arial" panose="020B0604020202020204" pitchFamily="34" charset="0"/>
                </a:rPr>
                <a:t>Schutzmaske</a:t>
              </a:r>
            </a:p>
          </p:txBody>
        </p:sp>
        <p:sp>
          <p:nvSpPr>
            <p:cNvPr id="45" name="Ellipse 44"/>
            <p:cNvSpPr/>
            <p:nvPr/>
          </p:nvSpPr>
          <p:spPr>
            <a:xfrm>
              <a:off x="322859" y="6268051"/>
              <a:ext cx="206343" cy="20634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400"/>
                </a:lnSpc>
              </a:pPr>
              <a:r>
                <a:rPr lang="de-CH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46" name="Ellipse 45"/>
            <p:cNvSpPr/>
            <p:nvPr/>
          </p:nvSpPr>
          <p:spPr>
            <a:xfrm>
              <a:off x="2502674" y="6412338"/>
              <a:ext cx="206343" cy="20634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400"/>
                </a:lnSpc>
              </a:pPr>
              <a:r>
                <a:rPr lang="de-CH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47" name="Ellipse 46"/>
            <p:cNvSpPr/>
            <p:nvPr/>
          </p:nvSpPr>
          <p:spPr>
            <a:xfrm>
              <a:off x="4513504" y="6440913"/>
              <a:ext cx="206343" cy="20634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400"/>
                </a:lnSpc>
              </a:pPr>
              <a:r>
                <a:rPr lang="de-CH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48" name="Ellipse 47"/>
            <p:cNvSpPr/>
            <p:nvPr/>
          </p:nvSpPr>
          <p:spPr>
            <a:xfrm>
              <a:off x="2510682" y="8148632"/>
              <a:ext cx="206343" cy="20634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400"/>
                </a:lnSpc>
              </a:pPr>
              <a:r>
                <a:rPr lang="de-CH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</p:grpSp>
      <p:sp>
        <p:nvSpPr>
          <p:cNvPr id="50" name="Textfeld 49"/>
          <p:cNvSpPr txBox="1"/>
          <p:nvPr/>
        </p:nvSpPr>
        <p:spPr>
          <a:xfrm>
            <a:off x="781365" y="620217"/>
            <a:ext cx="3926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/>
              <a:t>Anhang 6.2</a:t>
            </a:r>
            <a:endParaRPr lang="de-CH" dirty="0"/>
          </a:p>
          <a:p>
            <a:r>
              <a:rPr lang="de-CH" b="1" dirty="0"/>
              <a:t>Situationsplan Firma </a:t>
            </a:r>
            <a:r>
              <a:rPr lang="de-CH" b="1" dirty="0" err="1"/>
              <a:t>xy</a:t>
            </a:r>
            <a:endParaRPr lang="de-CH" dirty="0"/>
          </a:p>
        </p:txBody>
      </p:sp>
      <p:sp>
        <p:nvSpPr>
          <p:cNvPr id="51" name="Textfeld 50"/>
          <p:cNvSpPr txBox="1"/>
          <p:nvPr/>
        </p:nvSpPr>
        <p:spPr>
          <a:xfrm>
            <a:off x="942975" y="138520"/>
            <a:ext cx="4729875" cy="396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dirty="0"/>
          </a:p>
        </p:txBody>
      </p:sp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352425" y="105489"/>
            <a:ext cx="613661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altLang="de-D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Corona Schutz-Konzept </a:t>
            </a:r>
            <a:r>
              <a:rPr kumimoji="0" lang="de-CH" altLang="de-DE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Metallbau</a:t>
            </a:r>
            <a:r>
              <a:rPr kumimoji="0" lang="de-CH" altLang="de-D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	 Datum</a:t>
            </a:r>
            <a:endParaRPr kumimoji="0" lang="de-CH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282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157</Words>
  <Application>Microsoft Office PowerPoint</Application>
  <PresentationFormat>A4-Papier (210 x 297 mm)</PresentationFormat>
  <Paragraphs>64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Silvia Kernen</dc:creator>
  <cp:lastModifiedBy>Kernen Silvia</cp:lastModifiedBy>
  <cp:revision>16</cp:revision>
  <dcterms:created xsi:type="dcterms:W3CDTF">2020-05-03T13:31:30Z</dcterms:created>
  <dcterms:modified xsi:type="dcterms:W3CDTF">2021-01-22T15:12:33Z</dcterms:modified>
</cp:coreProperties>
</file>